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80" r:id="rId2"/>
    <p:sldId id="281" r:id="rId3"/>
    <p:sldId id="256" r:id="rId4"/>
    <p:sldId id="278" r:id="rId5"/>
    <p:sldId id="259" r:id="rId6"/>
    <p:sldId id="260" r:id="rId7"/>
    <p:sldId id="282" r:id="rId8"/>
    <p:sldId id="269" r:id="rId9"/>
    <p:sldId id="261" r:id="rId10"/>
    <p:sldId id="262" r:id="rId11"/>
    <p:sldId id="264" r:id="rId12"/>
    <p:sldId id="26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419BE-0A3F-46BA-8504-DB11459B7C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0FF5F-93AC-41A5-A9EF-B15FED3BFA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EE829-E895-4C5B-A9BE-04AE29DD11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6D983-2F3D-40F1-8C71-AA0547D7D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7A0C1-9B1E-4475-9FC8-D0356E474C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9B12F-8837-4BC5-A0C1-76D9E8BD8B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5FE3-1ED0-427B-97C3-697A05D7EF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C3E1-80F3-45F6-9B8F-D6598F9F42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68C08-7086-466F-AF18-0E4B54DCB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F7523-7AC9-47F3-9FD7-1B625B1C28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50DF1-702F-404D-A954-14BE9AE2D3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3014BF1-A02A-48F9-84C2-15B078B0FC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C15DCC1-9266-487D-95BE-195E0A431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764704"/>
            <a:ext cx="7776864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Знакомство с буквой  К, к.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5536" y="6027003"/>
            <a:ext cx="8748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Учитель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Алагова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Т. Е.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СОШ №1 с. Чермен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шифровка</a:t>
            </a:r>
          </a:p>
        </p:txBody>
      </p:sp>
      <p:graphicFrame>
        <p:nvGraphicFramePr>
          <p:cNvPr id="75171" name="Group 419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1019175" cy="5133976"/>
        </p:xfrm>
        <a:graphic>
          <a:graphicData uri="http://schemas.openxmlformats.org/drawingml/2006/table">
            <a:tbl>
              <a:tblPr/>
              <a:tblGrid>
                <a:gridCol w="1019175"/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 - 1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 - 2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 - 8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 - 3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 - 4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- 5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- 6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 - 7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967" name="Group 215"/>
          <p:cNvGraphicFramePr>
            <a:graphicFrameLocks noGrp="1"/>
          </p:cNvGraphicFramePr>
          <p:nvPr>
            <p:ph sz="quarter" idx="2"/>
          </p:nvPr>
        </p:nvGraphicFramePr>
        <p:xfrm>
          <a:off x="4643438" y="2492375"/>
          <a:ext cx="4038600" cy="1036320"/>
        </p:xfrm>
        <a:graphic>
          <a:graphicData uri="http://schemas.openxmlformats.org/drawingml/2006/table">
            <a:tbl>
              <a:tblPr/>
              <a:tblGrid>
                <a:gridCol w="808037"/>
                <a:gridCol w="808038"/>
                <a:gridCol w="806450"/>
                <a:gridCol w="808037"/>
                <a:gridCol w="808038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168" name="Group 416"/>
          <p:cNvGraphicFramePr>
            <a:graphicFrameLocks noGrp="1"/>
          </p:cNvGraphicFramePr>
          <p:nvPr>
            <p:ph sz="quarter" idx="3"/>
          </p:nvPr>
        </p:nvGraphicFramePr>
        <p:xfrm>
          <a:off x="1979613" y="2492375"/>
          <a:ext cx="2232025" cy="1057910"/>
        </p:xfrm>
        <a:graphic>
          <a:graphicData uri="http://schemas.openxmlformats.org/drawingml/2006/table">
            <a:tbl>
              <a:tblPr/>
              <a:tblGrid>
                <a:gridCol w="744537"/>
                <a:gridCol w="742950"/>
                <a:gridCol w="744538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994" name="Group 242"/>
          <p:cNvGraphicFramePr>
            <a:graphicFrameLocks noGrp="1"/>
          </p:cNvGraphicFramePr>
          <p:nvPr>
            <p:ph sz="quarter" idx="4"/>
          </p:nvPr>
        </p:nvGraphicFramePr>
        <p:xfrm>
          <a:off x="2771775" y="3749675"/>
          <a:ext cx="4679950" cy="1158240"/>
        </p:xfrm>
        <a:graphic>
          <a:graphicData uri="http://schemas.openxmlformats.org/drawingml/2006/table">
            <a:tbl>
              <a:tblPr/>
              <a:tblGrid>
                <a:gridCol w="781050"/>
                <a:gridCol w="779463"/>
                <a:gridCol w="777875"/>
                <a:gridCol w="779462"/>
                <a:gridCol w="781050"/>
                <a:gridCol w="78105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н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166" name="Group 414"/>
          <p:cNvGraphicFramePr>
            <a:graphicFrameLocks noGrp="1"/>
          </p:cNvGraphicFramePr>
          <p:nvPr/>
        </p:nvGraphicFramePr>
        <p:xfrm>
          <a:off x="2771775" y="5373688"/>
          <a:ext cx="4608513" cy="1158240"/>
        </p:xfrm>
        <a:graphic>
          <a:graphicData uri="http://schemas.openxmlformats.org/drawingml/2006/table">
            <a:tbl>
              <a:tblPr/>
              <a:tblGrid>
                <a:gridCol w="922338"/>
                <a:gridCol w="920750"/>
                <a:gridCol w="922337"/>
                <a:gridCol w="920750"/>
                <a:gridCol w="922338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3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н</a:t>
                      </a:r>
                      <a:endParaRPr kumimoji="0" lang="ru-RU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0250" y="2928938"/>
            <a:ext cx="2154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ю    л    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3438" y="2928938"/>
            <a:ext cx="3971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  л    и   м    о    н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0" y="3714750"/>
            <a:ext cx="4545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8     5    2    6     7    5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4625" y="5357813"/>
            <a:ext cx="4502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  7      5      2     6     3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Игра на внимание</a:t>
            </a:r>
          </a:p>
        </p:txBody>
      </p:sp>
      <p:pic>
        <p:nvPicPr>
          <p:cNvPr id="13315" name="Picture 8" descr="коров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781300"/>
            <a:ext cx="2089150" cy="1566863"/>
          </a:xfrm>
        </p:spPr>
      </p:pic>
      <p:pic>
        <p:nvPicPr>
          <p:cNvPr id="13316" name="Picture 9" descr="коз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3213" y="2276475"/>
            <a:ext cx="1957387" cy="1468438"/>
          </a:xfrm>
        </p:spPr>
      </p:pic>
      <p:pic>
        <p:nvPicPr>
          <p:cNvPr id="13317" name="Picture 10" descr="вол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1773238"/>
            <a:ext cx="2016125" cy="1512887"/>
          </a:xfrm>
        </p:spPr>
      </p:pic>
      <p:pic>
        <p:nvPicPr>
          <p:cNvPr id="13318" name="Picture 11" descr="медведь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4724400"/>
            <a:ext cx="2232025" cy="1768475"/>
          </a:xfrm>
        </p:spPr>
      </p:pic>
      <p:pic>
        <p:nvPicPr>
          <p:cNvPr id="13319" name="Picture 12" descr="соба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292600"/>
            <a:ext cx="2233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ко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6113" y="3429000"/>
            <a:ext cx="2147887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5" descr="кроли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5084763"/>
            <a:ext cx="2089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08175" y="9810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   </a:t>
            </a:r>
            <a:r>
              <a:rPr lang="ru-RU" b="1" smtClean="0"/>
              <a:t>Игра на внимание</a:t>
            </a:r>
          </a:p>
        </p:txBody>
      </p:sp>
      <p:pic>
        <p:nvPicPr>
          <p:cNvPr id="14339" name="Picture 3" descr="коров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7058" y="1600200"/>
            <a:ext cx="2918884" cy="2189163"/>
          </a:xfrm>
        </p:spPr>
      </p:pic>
      <p:pic>
        <p:nvPicPr>
          <p:cNvPr id="14340" name="Picture 4" descr="коз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420938"/>
            <a:ext cx="1957387" cy="1582737"/>
          </a:xfrm>
        </p:spPr>
      </p:pic>
      <p:pic>
        <p:nvPicPr>
          <p:cNvPr id="14341" name="Picture 5" descr="вол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88125" y="2781300"/>
            <a:ext cx="2016125" cy="1512888"/>
          </a:xfrm>
        </p:spPr>
      </p:pic>
      <p:pic>
        <p:nvPicPr>
          <p:cNvPr id="14342" name="Picture 6" descr="медведь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288" y="4652963"/>
            <a:ext cx="2232025" cy="1768475"/>
          </a:xfrm>
        </p:spPr>
      </p:pic>
      <p:pic>
        <p:nvPicPr>
          <p:cNvPr id="14343" name="Picture 7" descr="соба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005263"/>
            <a:ext cx="2233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кроли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4941888"/>
            <a:ext cx="2089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Подводим итоги урока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327275"/>
            <a:ext cx="8686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 dirty="0" smtClean="0"/>
              <a:t>Тема урока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Знакомство с буквой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b="1" dirty="0" smtClean="0"/>
              <a:t>Цели:</a:t>
            </a:r>
          </a:p>
          <a:p>
            <a:pPr eaLnBrk="1" hangingPunct="1">
              <a:defRPr/>
            </a:pPr>
            <a:r>
              <a:rPr lang="ru-RU" dirty="0" smtClean="0"/>
              <a:t>познакомиться с буквой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dirty="0" smtClean="0"/>
              <a:t>;</a:t>
            </a:r>
          </a:p>
          <a:p>
            <a:pPr eaLnBrk="1" hangingPunct="1">
              <a:defRPr/>
            </a:pPr>
            <a:r>
              <a:rPr lang="ru-RU" dirty="0" smtClean="0"/>
              <a:t>учиться читать слоги, слова с буквой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b="1" dirty="0" smtClean="0"/>
              <a:t>;</a:t>
            </a:r>
          </a:p>
          <a:p>
            <a:pPr eaLnBrk="1" hangingPunct="1">
              <a:defRPr/>
            </a:pPr>
            <a:r>
              <a:rPr lang="ru-RU" dirty="0" smtClean="0"/>
              <a:t>развивать внимание и память;</a:t>
            </a:r>
          </a:p>
          <a:p>
            <a:pPr eaLnBrk="1" hangingPunct="1">
              <a:defRPr/>
            </a:pPr>
            <a:r>
              <a:rPr lang="ru-RU" dirty="0" smtClean="0"/>
              <a:t>учиться </a:t>
            </a:r>
            <a:r>
              <a:rPr lang="ru-RU" b="1" i="1" dirty="0" smtClean="0"/>
              <a:t>шифровать </a:t>
            </a:r>
            <a:r>
              <a:rPr lang="ru-RU" dirty="0" smtClean="0"/>
              <a:t>слова.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Оцениваем работу на уроке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27275"/>
            <a:ext cx="8229600" cy="4530725"/>
          </a:xfrm>
        </p:spPr>
        <p:txBody>
          <a:bodyPr/>
          <a:lstStyle/>
          <a:p>
            <a:pPr eaLnBrk="1" hangingPunct="1"/>
            <a:r>
              <a:rPr lang="ru-RU" smtClean="0"/>
              <a:t> Мне было легко. . .</a:t>
            </a:r>
          </a:p>
          <a:p>
            <a:pPr eaLnBrk="1" hangingPunct="1"/>
            <a:r>
              <a:rPr lang="en-US" smtClean="0"/>
              <a:t> </a:t>
            </a:r>
            <a:r>
              <a:rPr lang="ru-RU" smtClean="0"/>
              <a:t>Я затруднялся . . .</a:t>
            </a:r>
          </a:p>
          <a:p>
            <a:pPr eaLnBrk="1" hangingPunct="1"/>
            <a:r>
              <a:rPr lang="en-US" smtClean="0"/>
              <a:t> </a:t>
            </a:r>
            <a:r>
              <a:rPr lang="ru-RU" smtClean="0"/>
              <a:t>Самое трудное для меня …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971550" y="2205038"/>
            <a:ext cx="7416800" cy="1795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урок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53088" y="260647"/>
            <a:ext cx="6203300" cy="60478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Цели и задачи урока:</a:t>
            </a:r>
          </a:p>
          <a:p>
            <a:pPr algn="ctr"/>
            <a:endParaRPr lang="ru-RU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1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908720"/>
            <a:ext cx="66418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8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Создать условия для знакомства с буквой К, к.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навык чтения слогов, слов, предложений с изученными буквами.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речь, фонематический слух.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Расширять словарный запас учащихся.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интерес к чтению.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0156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Grp="1" noChangeArrowheads="1"/>
          </p:cNvSpPr>
          <p:nvPr>
            <p:ph idx="4294967295"/>
          </p:nvPr>
        </p:nvSpPr>
        <p:spPr>
          <a:xfrm>
            <a:off x="914400" y="1571625"/>
            <a:ext cx="8229600" cy="4530725"/>
          </a:xfrm>
        </p:spPr>
        <p:txBody>
          <a:bodyPr/>
          <a:lstStyle/>
          <a:p>
            <a:pPr eaLnBrk="1" hangingPunct="1"/>
            <a:r>
              <a:rPr lang="ru-RU" sz="4400" b="1" smtClean="0"/>
              <a:t>соба_а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smtClean="0"/>
              <a:t>                    </a:t>
            </a:r>
            <a:endParaRPr lang="en-US" sz="4400" b="1" smtClean="0"/>
          </a:p>
          <a:p>
            <a:pPr eaLnBrk="1" hangingPunct="1"/>
            <a:r>
              <a:rPr lang="ru-RU" sz="4400" b="1" smtClean="0"/>
              <a:t> пау_</a:t>
            </a:r>
            <a:endParaRPr lang="en-US" sz="4400" b="1" smtClean="0"/>
          </a:p>
          <a:p>
            <a:pPr eaLnBrk="1" hangingPunct="1">
              <a:buFont typeface="Wingdings" pitchFamily="2" charset="2"/>
              <a:buNone/>
            </a:pPr>
            <a:endParaRPr lang="ru-RU" sz="4400" b="1" smtClean="0"/>
          </a:p>
          <a:p>
            <a:pPr eaLnBrk="1" hangingPunct="1"/>
            <a:r>
              <a:rPr lang="ru-RU" sz="4400" b="1" smtClean="0"/>
              <a:t>_олобо_</a:t>
            </a:r>
          </a:p>
          <a:p>
            <a:pPr eaLnBrk="1" hangingPunct="1"/>
            <a:endParaRPr lang="ru-RU" sz="4400" b="1" smtClean="0"/>
          </a:p>
          <a:p>
            <a:pPr eaLnBrk="1" hangingPunct="1"/>
            <a:endParaRPr lang="ru-RU" sz="4400" b="1" smtClean="0"/>
          </a:p>
        </p:txBody>
      </p:sp>
      <p:sp>
        <p:nvSpPr>
          <p:cNvPr id="4" name="TextBox 3"/>
          <p:cNvSpPr txBox="1"/>
          <p:nvPr/>
        </p:nvSpPr>
        <p:spPr>
          <a:xfrm>
            <a:off x="2214563" y="1571625"/>
            <a:ext cx="4667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0375" y="4786313"/>
            <a:ext cx="46672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50" y="3214688"/>
            <a:ext cx="46672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50" y="4786313"/>
            <a:ext cx="46672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карт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836613"/>
            <a:ext cx="4392613" cy="2571750"/>
          </a:xfrm>
        </p:spPr>
      </p:pic>
      <p:pic>
        <p:nvPicPr>
          <p:cNvPr id="8196" name="Picture 8" descr="брюки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867400" y="0"/>
            <a:ext cx="3276600" cy="4295775"/>
          </a:xfr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4294967295"/>
          </p:nvPr>
        </p:nvGraphicFramePr>
        <p:xfrm>
          <a:off x="0" y="4500563"/>
          <a:ext cx="4038600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89" name="TextBox 8"/>
          <p:cNvSpPr txBox="1">
            <a:spLocks noChangeArrowheads="1"/>
          </p:cNvSpPr>
          <p:nvPr/>
        </p:nvSpPr>
        <p:spPr bwMode="auto">
          <a:xfrm>
            <a:off x="214313" y="5214938"/>
            <a:ext cx="4129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   </a:t>
            </a:r>
            <a:r>
              <a:rPr lang="ru-RU" sz="3600" b="1"/>
              <a:t>к    а     р    т    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86313" y="4429125"/>
          <a:ext cx="4038600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29188" y="5143500"/>
            <a:ext cx="3773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б    р    ю    к   и     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969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Вывод: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</a:t>
            </a:r>
            <a:r>
              <a:rPr lang="ru-RU" sz="4000" b="1" dirty="0" smtClean="0"/>
              <a:t>Звуки </a:t>
            </a:r>
            <a:r>
              <a:rPr lang="en-US" sz="4000" b="1" dirty="0" smtClean="0">
                <a:cs typeface="Arial" charset="0"/>
              </a:rPr>
              <a:t>[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к </a:t>
            </a:r>
            <a:r>
              <a:rPr lang="en-US" sz="4000" b="1" dirty="0" smtClean="0">
                <a:cs typeface="Arial" charset="0"/>
              </a:rPr>
              <a:t>]</a:t>
            </a:r>
            <a:r>
              <a:rPr lang="ru-RU" sz="4000" b="1" dirty="0" smtClean="0">
                <a:cs typeface="Arial" charset="0"/>
              </a:rPr>
              <a:t>  </a:t>
            </a:r>
            <a:r>
              <a:rPr lang="ru-RU" sz="4000" dirty="0" smtClean="0">
                <a:cs typeface="Arial" charset="0"/>
              </a:rPr>
              <a:t>и</a:t>
            </a:r>
            <a:r>
              <a:rPr lang="ru-RU" sz="4000" b="1" dirty="0" smtClean="0">
                <a:cs typeface="Arial" charset="0"/>
              </a:rPr>
              <a:t> </a:t>
            </a:r>
            <a:r>
              <a:rPr lang="en-US" sz="4000" b="1" dirty="0" smtClean="0">
                <a:cs typeface="Arial" charset="0"/>
              </a:rPr>
              <a:t>[</a:t>
            </a:r>
            <a:r>
              <a:rPr lang="ru-RU" sz="4000" b="1" dirty="0" smtClean="0">
                <a:cs typeface="Arial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cs typeface="Arial" charset="0"/>
              </a:rPr>
              <a:t>к</a:t>
            </a:r>
            <a:r>
              <a:rPr lang="en-US" sz="4000" b="1" dirty="0" smtClean="0">
                <a:solidFill>
                  <a:srgbClr val="00B050"/>
                </a:solidFill>
                <a:cs typeface="Arial" charset="0"/>
              </a:rPr>
              <a:t>‘</a:t>
            </a:r>
            <a:r>
              <a:rPr lang="en-US" sz="4000" b="1" dirty="0" smtClean="0">
                <a:cs typeface="Arial" charset="0"/>
              </a:rPr>
              <a:t>]</a:t>
            </a:r>
            <a:r>
              <a:rPr lang="ru-RU" sz="4000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ru-RU" sz="4000" dirty="0" smtClean="0">
                <a:cs typeface="Arial" charset="0"/>
              </a:rPr>
              <a:t>обозначаются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u="sng" dirty="0" smtClean="0">
                <a:cs typeface="Arial" charset="0"/>
              </a:rPr>
              <a:t> буквой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cs typeface="Arial" charset="0"/>
              </a:rPr>
              <a:t>                            </a:t>
            </a:r>
            <a:r>
              <a:rPr lang="ru-RU" sz="8800" b="1" dirty="0" smtClean="0">
                <a:cs typeface="Arial" charset="0"/>
              </a:rPr>
              <a:t>К </a:t>
            </a:r>
            <a:r>
              <a:rPr lang="ru-RU" sz="8800" b="1" dirty="0" err="1" smtClean="0">
                <a:cs typeface="Arial" charset="0"/>
              </a:rPr>
              <a:t>к</a:t>
            </a:r>
            <a:r>
              <a:rPr lang="ru-RU" sz="8800" b="1" dirty="0" smtClean="0">
                <a:cs typeface="Arial" charset="0"/>
              </a:rPr>
              <a:t> (</a:t>
            </a:r>
            <a:r>
              <a:rPr lang="ru-RU" sz="8800" b="1" dirty="0" err="1" smtClean="0">
                <a:cs typeface="Arial" charset="0"/>
              </a:rPr>
              <a:t>ка</a:t>
            </a:r>
            <a:r>
              <a:rPr lang="ru-RU" sz="8800" b="1" dirty="0" smtClean="0">
                <a:cs typeface="Arial" charset="0"/>
              </a:rPr>
              <a:t>)</a:t>
            </a:r>
            <a:endParaRPr lang="en-US" sz="8800" b="1" dirty="0" smtClean="0"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азб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804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5135"/>
            <a:ext cx="8136903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ФИЗМИНУТКА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Работа по учебнику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Чтение слогов по цепочке.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-Чтение слов (назовите слова, где 1, 2, 3 слога).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-Чтение слов по стрелке.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Чтение слов по строчкам.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Где твёрдый звук к, мягкий звук к?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3" name="Содержимое 6" descr="l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357313"/>
            <a:ext cx="3078162" cy="4530725"/>
          </a:xfrm>
        </p:spPr>
      </p:pic>
      <p:pic>
        <p:nvPicPr>
          <p:cNvPr id="10244" name="Содержимое 7" descr="101_Lina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86125" y="285750"/>
            <a:ext cx="4711700" cy="3143250"/>
          </a:xfrm>
        </p:spPr>
      </p:pic>
      <p:pic>
        <p:nvPicPr>
          <p:cNvPr id="10245" name="Рисунок 8" descr="len_natur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3571875"/>
            <a:ext cx="24193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9" descr="4-51991-0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4857750"/>
            <a:ext cx="2459037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3643313" y="3571875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50"/>
                </a:solidFill>
              </a:rPr>
              <a:t>лён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Тренируемся читать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997200"/>
            <a:ext cx="8229600" cy="4530725"/>
          </a:xfrm>
        </p:spPr>
        <p:txBody>
          <a:bodyPr/>
          <a:lstStyle/>
          <a:p>
            <a:pPr eaLnBrk="1" hangingPunct="1"/>
            <a:r>
              <a:rPr lang="ru-RU" sz="3600" b="1" smtClean="0"/>
              <a:t>Кора</a:t>
            </a:r>
            <a:r>
              <a:rPr lang="en-US" sz="3600" b="1" smtClean="0"/>
              <a:t> </a:t>
            </a:r>
            <a:r>
              <a:rPr lang="ru-RU" sz="3600" b="1" smtClean="0"/>
              <a:t>-</a:t>
            </a:r>
            <a:r>
              <a:rPr lang="en-US" sz="3600" b="1" smtClean="0"/>
              <a:t> </a:t>
            </a:r>
            <a:r>
              <a:rPr lang="ru-RU" sz="3600" b="1" smtClean="0"/>
              <a:t>икра                кино-</a:t>
            </a:r>
            <a:r>
              <a:rPr lang="en-US" sz="3600" b="1" smtClean="0"/>
              <a:t> </a:t>
            </a:r>
            <a:r>
              <a:rPr lang="ru-RU" sz="3600" b="1" smtClean="0"/>
              <a:t>домино</a:t>
            </a:r>
          </a:p>
          <a:p>
            <a:pPr eaLnBrk="1" hangingPunct="1"/>
            <a:r>
              <a:rPr lang="ru-RU" sz="3600" b="1" smtClean="0"/>
              <a:t>Краски</a:t>
            </a:r>
            <a:r>
              <a:rPr lang="en-US" sz="3600" b="1" smtClean="0"/>
              <a:t> </a:t>
            </a:r>
            <a:r>
              <a:rPr lang="ru-RU" sz="3600" b="1" smtClean="0"/>
              <a:t>-</a:t>
            </a:r>
            <a:r>
              <a:rPr lang="en-US" sz="3600" b="1" smtClean="0"/>
              <a:t> </a:t>
            </a:r>
            <a:r>
              <a:rPr lang="ru-RU" sz="3600" b="1" smtClean="0"/>
              <a:t>маски          кошка-</a:t>
            </a:r>
          </a:p>
          <a:p>
            <a:pPr eaLnBrk="1" hangingPunct="1"/>
            <a:r>
              <a:rPr lang="ru-RU" sz="3600" b="1" smtClean="0"/>
              <a:t>Клубок</a:t>
            </a:r>
            <a:r>
              <a:rPr lang="en-US" sz="3600" b="1" smtClean="0"/>
              <a:t> </a:t>
            </a:r>
            <a:r>
              <a:rPr lang="ru-RU" sz="3600" b="1" smtClean="0"/>
              <a:t>-</a:t>
            </a:r>
            <a:r>
              <a:rPr lang="en-US" sz="3600" b="1" smtClean="0"/>
              <a:t> </a:t>
            </a:r>
            <a:r>
              <a:rPr lang="ru-RU" sz="3600" b="1" smtClean="0"/>
              <a:t>замок          палка-</a:t>
            </a:r>
          </a:p>
          <a:p>
            <a:pPr eaLnBrk="1" hangingPunct="1"/>
            <a:r>
              <a:rPr lang="ru-RU" sz="3600" b="1" smtClean="0"/>
              <a:t>Кочка</a:t>
            </a:r>
            <a:r>
              <a:rPr lang="en-US" sz="3600" b="1" smtClean="0"/>
              <a:t> </a:t>
            </a:r>
            <a:r>
              <a:rPr lang="ru-RU" sz="3600" b="1" smtClean="0"/>
              <a:t>-</a:t>
            </a:r>
            <a:r>
              <a:rPr lang="en-US" sz="3600" b="1" smtClean="0"/>
              <a:t> </a:t>
            </a:r>
            <a:r>
              <a:rPr lang="ru-RU" sz="3600" b="1" smtClean="0"/>
              <a:t>бочка             печка-</a:t>
            </a:r>
          </a:p>
          <a:p>
            <a:pPr eaLnBrk="1" hangingPunct="1"/>
            <a:endParaRPr lang="ru-RU" sz="3600" b="1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288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Вывод:</vt:lpstr>
      <vt:lpstr>Слайд 6</vt:lpstr>
      <vt:lpstr>Слайд 7</vt:lpstr>
      <vt:lpstr>          </vt:lpstr>
      <vt:lpstr>Тренируемся читать</vt:lpstr>
      <vt:lpstr>шифровка</vt:lpstr>
      <vt:lpstr>Игра на внимание</vt:lpstr>
      <vt:lpstr>   Игра на внимание</vt:lpstr>
      <vt:lpstr>Подводим итоги урока</vt:lpstr>
      <vt:lpstr>Оцениваем работу на уроке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CW</dc:creator>
  <cp:lastModifiedBy>школа</cp:lastModifiedBy>
  <cp:revision>21</cp:revision>
  <dcterms:created xsi:type="dcterms:W3CDTF">2012-11-11T11:17:17Z</dcterms:created>
  <dcterms:modified xsi:type="dcterms:W3CDTF">2014-01-17T12:41:58Z</dcterms:modified>
</cp:coreProperties>
</file>