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sldIdLst>
    <p:sldId id="256" r:id="rId4"/>
    <p:sldId id="269" r:id="rId5"/>
    <p:sldId id="270" r:id="rId6"/>
    <p:sldId id="271" r:id="rId7"/>
    <p:sldId id="257" r:id="rId8"/>
    <p:sldId id="258" r:id="rId9"/>
    <p:sldId id="259" r:id="rId10"/>
    <p:sldId id="273" r:id="rId11"/>
    <p:sldId id="274" r:id="rId12"/>
    <p:sldId id="275" r:id="rId13"/>
    <p:sldId id="276" r:id="rId14"/>
    <p:sldId id="277" r:id="rId15"/>
    <p:sldId id="260" r:id="rId16"/>
    <p:sldId id="261" r:id="rId17"/>
    <p:sldId id="262" r:id="rId18"/>
    <p:sldId id="263" r:id="rId19"/>
    <p:sldId id="267" r:id="rId20"/>
    <p:sldId id="279" r:id="rId21"/>
    <p:sldId id="264" r:id="rId22"/>
    <p:sldId id="26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1F497D"/>
    <a:srgbClr val="558ED5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310" autoAdjust="0"/>
  </p:normalViewPr>
  <p:slideViewPr>
    <p:cSldViewPr>
      <p:cViewPr varScale="1">
        <p:scale>
          <a:sx n="43" d="100"/>
          <a:sy n="43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FC5A-6003-4924-AD9C-C1C5776BD8A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7B56-7CD2-42B3-830E-9334145AE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71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30F7-B6D8-4B56-B47D-9B213C5C861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2041-9DAE-4125-AC0D-BE0710A84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94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FC86-7437-4C45-A900-192C6BBD1F4A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B333-543F-459B-9E4E-F80827A58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6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F4C79-1DD5-4B3D-BCCE-231B39FF06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88015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BEBD-47C2-48D7-B684-49F43E7B033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260677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9D8D1-D47B-4356-9841-D39B240D23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587398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41E20-08B0-4A0F-A1DB-97A9E6B74F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067124"/>
      </p:ext>
    </p:extLst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433EC-0FC9-44B8-BBBF-B9F1E6E7151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15358"/>
      </p:ext>
    </p:extLst>
  </p:cSld>
  <p:clrMapOvr>
    <a:masterClrMapping/>
  </p:clrMapOvr>
  <p:transition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F47D7-6710-41EC-A401-BF65E4B6CB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584240"/>
      </p:ext>
    </p:extLst>
  </p:cSld>
  <p:clrMapOvr>
    <a:masterClrMapping/>
  </p:clrMapOvr>
  <p:transition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E558B-3166-49E1-B28B-9EDAE44F9A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78135"/>
      </p:ext>
    </p:extLst>
  </p:cSld>
  <p:clrMapOvr>
    <a:masterClrMapping/>
  </p:clrMapOvr>
  <p:transition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91B3-AA5D-44B5-8205-AC4192DAB6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798329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8B3B-BBB1-45C2-A775-6CC5ECFA4A4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925F-EA10-46E0-9E4A-2250BA541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359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6B49F-C9A7-448E-89F2-81B43C5AF3F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593051"/>
      </p:ext>
    </p:extLst>
  </p:cSld>
  <p:clrMapOvr>
    <a:masterClrMapping/>
  </p:clrMapOvr>
  <p:transition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7FFF-DA74-4FCF-BF7D-F5E2B146D4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939212"/>
      </p:ext>
    </p:extLst>
  </p:cSld>
  <p:clrMapOvr>
    <a:masterClrMapping/>
  </p:clrMapOvr>
  <p:transition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2DE61-9C55-463D-BDB6-C4EFED3C43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135741"/>
      </p:ext>
    </p:extLst>
  </p:cSld>
  <p:clrMapOvr>
    <a:masterClrMapping/>
  </p:clrMapOvr>
  <p:transition advClick="0"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0581-68C1-443C-B7A5-26161B30EC31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3954-28C6-458A-9906-E3A342118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060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137-63DE-479D-ABDF-C3A1D58E58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1C9-26A2-4E29-9BC1-F0DD5F4E94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C46D-058C-48EA-A393-06E98A47B5F7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63A3-BF81-4808-B261-BD99933F5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92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6B74-78A2-44ED-98E0-01393C2F0C8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7DB3-1071-444E-9066-08F01D9F4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41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B1EE-B2D9-4735-9957-CE859F3BE46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43A3-1873-435A-BADF-FA5A4EF80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18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9C41-867A-47CD-B87D-B6BC3DC26529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0442-4382-4332-B716-BAD36933F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72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A8E9-A303-46FE-8A75-F96A0BDCC78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E9A6-EC36-4B37-8601-19B5C349D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21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E1F9-A32A-4890-9C0F-2A0822A4FB64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3614-5DBE-4116-8608-5062C24A3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54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364872-9928-440A-B162-A0C5BFEFBB4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52764-2D6A-444E-B989-32A7EA036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74D4F7-6E38-4A13-917F-6197AFDCDF9C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5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A364872-9928-440A-B162-A0C5BFEFBB40}" type="datetimeFigureOut">
              <a:rPr lang="ru-RU" smtClean="0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6B52764-2D6A-444E-B989-32A7EA036B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audio" Target="file:///F:\&#1091;&#1088;&#1086;&#1082;%20&#1056;&#1086;&#1076;&#1080;&#1085;&#1072;%204%20&#1082;&#1083;\Valeriya-S_CHego_Nachinaetsya_Rodina(bestmp3.kz).mp3" TargetMode="Externa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Documents and Settings\Лёшик\Мои документы\Мои рисунки\к презентации лермонтову\b_ler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075" y="99187"/>
            <a:ext cx="7572375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Жизнь и судьба Лермонтова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              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exandra Zeferino Three" pitchFamily="66" charset="0"/>
            </a:endParaRPr>
          </a:p>
        </p:txBody>
      </p:sp>
      <p:pic>
        <p:nvPicPr>
          <p:cNvPr id="1026" name="Picture 2" descr="C:\Documents and Settings\Лёшик\Мои документы\Мои рисунки\к презентации лермонтову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2902237" cy="2039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Лёшик\Мои документы\Мои рисунки\к презентации лермонтову\fmt_20_novyiy_risunok_3_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15299"/>
            <a:ext cx="2880320" cy="2984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13" descr="http://lermontov.nm.ru/images/3/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737" y="4500637"/>
            <a:ext cx="2052637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5" descr="http://next.feb-web.ru/feb/lermont/pictures/PLM-019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3375">
            <a:off x="3369544" y="4419607"/>
            <a:ext cx="1644650" cy="2062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6" name="Picture 17" descr="http://migranov.ru/graf/graf3/lermo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4944"/>
            <a:ext cx="1508125" cy="210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9" descr="http://gdb.rferl.org/3A01518D-BA2D-4359-A0D6-1FDE5C3D654E_w220_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1009144" cy="1353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479629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00500" y="0"/>
            <a:ext cx="5143500" cy="1428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Мария Михайловна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714750" y="1428750"/>
            <a:ext cx="5429250" cy="54292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Красота и столичный лоск Юрия Петровича пленили единственную дочь Арсеньевой, нервную и романтически-настроенную Марию. Несмотря на протесты своей гордой матери, она вскоре стала женой небогатого «армейского офицера». Семейное счастье продолжалось недолго. Постоянно болея, мать Лермонтова умерла весною 1817г., оставив в воспоминаниях сына много  смутных, но дорогих ему образов. </a:t>
            </a:r>
            <a:endParaRPr lang="ru-RU" sz="2600" dirty="0"/>
          </a:p>
        </p:txBody>
      </p:sp>
      <p:pic>
        <p:nvPicPr>
          <p:cNvPr id="3074" name="Picture 2" descr="F:\Лермонтов\м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3786182" cy="46434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715008" cy="10001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Бабушка Лермонтова-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3428992" cy="6858000"/>
          </a:xfr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8992" y="1000108"/>
            <a:ext cx="5715008" cy="58578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600" dirty="0" smtClean="0"/>
              <a:t>Елизавета Алексеевна Арсеньева, перенесла на внука всю свою  любовь к умершей дочери и страстно к нему привязалась, но тем хуже стала относиться к зятю. Распри между ними приняли такой обострённый характер, что уже на 9-й день после смерти жены вынужден был покинуть сына. Он лишь изредка появлялся в доме Арсеньевой, каждый раз пугая своим намерением забрать сына. До самой смерти его длилась эта взаимная вражда, и ребёнку она причинила очень много страданий.</a:t>
            </a:r>
            <a:endParaRPr lang="ru-RU" sz="2600" dirty="0"/>
          </a:p>
        </p:txBody>
      </p:sp>
      <p:pic>
        <p:nvPicPr>
          <p:cNvPr id="1026" name="Picture 2" descr="F:\Лермонтов\баб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48050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0"/>
            <a:ext cx="4643438" cy="56435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Арсеньева переехала вместе с внуком в имение «Тарханы», Пензенской губернии. Это село раньше называлось Никольским,  его жители занимались не только земледелием ,но и продажей шкурок домашних животных. Таких скупщиков называли  «ТАРХАНАМИ» . Здесь и прошло детство поэта. </a:t>
            </a:r>
            <a:endParaRPr lang="ru-RU" sz="2800" dirty="0"/>
          </a:p>
        </p:txBody>
      </p:sp>
      <p:pic>
        <p:nvPicPr>
          <p:cNvPr id="3073" name="Picture 1" descr="H:\Лерм\Барский дом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564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643578"/>
            <a:ext cx="9144000" cy="12144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Имение «Тарханы»</a:t>
            </a:r>
            <a:endParaRPr lang="ru-RU" sz="5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008.mylivepage.com/chunk8/5059/3/Приро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714625" y="3318570"/>
            <a:ext cx="6429375" cy="3539430"/>
          </a:xfrm>
          <a:prstGeom prst="rect">
            <a:avLst/>
          </a:prstGeom>
          <a:solidFill>
            <a:srgbClr val="00206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600" dirty="0" smtClean="0">
                <a:solidFill>
                  <a:schemeClr val="bg1"/>
                </a:solidFill>
                <a:latin typeface="Palette" pitchFamily="82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Palette" pitchFamily="82" charset="0"/>
              </a:rPr>
              <a:t>1817 году умерла мать Лермонтова. Смутно помнил Лермонтов ласковые руки и слабый голосок матери, напевавшей ему грустную песню. Семейные отношения с ее смертью еще более обострились. Отец должен был отказаться от сына, чтобы сохранить ему наследство: таково было требование бабушки. Лермонтов любил и бабушку и отца. Оставшись на попечении бабушки, благодарный ей за ее любовь к нему, он не мог, однако, не думать об отце. В Москве, во время учения в Университетском благородном пансионе, Лермонтов очень радовался встречам с отцом, который приезжал на считанные дни два-три раза в год. Он дарил отцу свои рисунки и стихи и доволен был, что они переходят в столь любимые руки... Е.А. Арсеньевой это не нравилось. Для Лермонтова это была драма. В 1831 году, в год смерти отца, Лермонтов писал с горечью и мукой: </a:t>
            </a:r>
          </a:p>
          <a:p>
            <a:pPr algn="ctr" eaLnBrk="1" hangingPunct="1"/>
            <a:r>
              <a:rPr lang="ru-RU" sz="1600" b="1" i="1" dirty="0">
                <a:solidFill>
                  <a:schemeClr val="bg1"/>
                </a:solidFill>
                <a:latin typeface="Palette" pitchFamily="82" charset="0"/>
              </a:rPr>
              <a:t>Ужасная судьба отца и сына </a:t>
            </a:r>
          </a:p>
          <a:p>
            <a:pPr algn="ctr" eaLnBrk="1" hangingPunct="1"/>
            <a:r>
              <a:rPr lang="ru-RU" sz="1600" b="1" i="1" dirty="0">
                <a:solidFill>
                  <a:schemeClr val="bg1"/>
                </a:solidFill>
                <a:latin typeface="Palette" pitchFamily="82" charset="0"/>
              </a:rPr>
              <a:t>Жить розно и в разлуке умереть....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71537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4.Разлука   за разлукой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exandra Zeferino Three" pitchFamily="66" charset="0"/>
            </a:endParaRPr>
          </a:p>
        </p:txBody>
      </p:sp>
      <p:pic>
        <p:nvPicPr>
          <p:cNvPr id="6149" name="Picture 4" descr="Ребенок, тянущийся к матери. Рисунок М.Ю. Лермонт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71" y="4305300"/>
            <a:ext cx="1714500" cy="255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rulex.ru/portret/30-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8" y="1029147"/>
            <a:ext cx="2071687" cy="25717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10" descr="http://foto.rambler.ru/public/katuho/_photos/9/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1357313" cy="1243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12" descr="http://zhurnal.lib.ru/img/w/wasilij_n_r/a-111/007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862262" cy="128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eutov.net/pictures/050923prud2_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871537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5.Обучение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: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851919" y="764704"/>
            <a:ext cx="5292081" cy="4708981"/>
          </a:xfrm>
          <a:prstGeom prst="rect">
            <a:avLst/>
          </a:prstGeom>
          <a:solidFill>
            <a:srgbClr val="00206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chemeClr val="bg1"/>
                </a:solidFill>
                <a:latin typeface="Palette" pitchFamily="82" charset="0"/>
              </a:rPr>
              <a:t>Как </a:t>
            </a:r>
            <a:r>
              <a:rPr lang="ru-RU" sz="2000" b="1" dirty="0">
                <a:solidFill>
                  <a:schemeClr val="bg1"/>
                </a:solidFill>
                <a:latin typeface="Palette" pitchFamily="82" charset="0"/>
              </a:rPr>
              <a:t>было принято в дворянских семьях, мальчик учился дома. С детства Лермонтов владел французским и немецким языками так же свободно, как и русским, изучал историю, географию, математику, словесность, выучился играть на скрипке и фортепьяно. Он много читал, рисовал акварелью, особенно любил лепить из крашеного воска. Однажды он вылепил целую сцену охоты на зайца, в другой раз изобразил битву Александра Македонского - там были многочисленные воины, слоны, </a:t>
            </a:r>
            <a:r>
              <a:rPr lang="ru-RU" sz="2000" b="1" dirty="0" smtClean="0">
                <a:solidFill>
                  <a:schemeClr val="bg1"/>
                </a:solidFill>
                <a:latin typeface="Palette" pitchFamily="82" charset="0"/>
              </a:rPr>
              <a:t>колесницы</a:t>
            </a:r>
            <a:r>
              <a:rPr lang="ru-RU" sz="2000" b="1" dirty="0">
                <a:solidFill>
                  <a:schemeClr val="bg1"/>
                </a:solidFill>
                <a:latin typeface="Palette" pitchFamily="82" charset="0"/>
              </a:rPr>
              <a:t>. А зимой ребята лепили фигуры из снега. Был у мальчиков и самодельный кукольный театр. </a:t>
            </a:r>
          </a:p>
        </p:txBody>
      </p:sp>
      <p:pic>
        <p:nvPicPr>
          <p:cNvPr id="18436" name="Picture 4" descr="http://lermontov.niv.ru/images/mesta/tarhany_1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18" y="4353865"/>
            <a:ext cx="3387419" cy="248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premiumbook.ru/images/db/avtor/lermontov_s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6956"/>
            <a:ext cx="2381250" cy="308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images.nature.web.ru/nature/2002/04/20/0001184525/lumiere_laveder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871537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6.Романтик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в душе…</a:t>
            </a:r>
          </a:p>
        </p:txBody>
      </p:sp>
      <p:pic>
        <p:nvPicPr>
          <p:cNvPr id="8196" name="Picture 6" descr="http://foto.rambler.ru/public/demetris_artcom/albumnightpeisaj/cNashestvieOblakov/cNashestvieOblakov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2590800" cy="3682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digitalsiteonline.info/img/image113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1872208" cy="2078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071492" y="1052736"/>
            <a:ext cx="4072508" cy="4770537"/>
          </a:xfrm>
          <a:prstGeom prst="rect">
            <a:avLst/>
          </a:prstGeom>
          <a:solidFill>
            <a:srgbClr val="00206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600" b="1" dirty="0" smtClean="0">
                <a:solidFill>
                  <a:schemeClr val="bg1"/>
                </a:solidFill>
                <a:latin typeface="Palette" pitchFamily="82" charset="0"/>
              </a:rPr>
              <a:t>Картины </a:t>
            </a:r>
            <a:r>
              <a:rPr lang="ru-RU" sz="1600" b="1" dirty="0">
                <a:solidFill>
                  <a:schemeClr val="bg1"/>
                </a:solidFill>
                <a:latin typeface="Palette" pitchFamily="82" charset="0"/>
              </a:rPr>
              <a:t>природы оживали в воображении маленького Лермонтова и становились волшебными. "Когда я еще мал был, я любил смотреть на луну, на разновидные облака, которые в виде рыцарей с шлемами теснились будто вокруг нее, будто рыцари, сопровождающие Армаду в замок, полные ревности и беспокойства",- писал он позднее. Уже в детстве проявились особенности таланта Лермонтова - как бы пограничного между поэзией и живописью. Его образы почти всегда зрительные. Вот как он сам говорит об этом в автобиографических заметках: "Помню облако, которое небольшое, как бы оторванный клочок черного плаща, быстро неслось по небу: это так живо передо мною, как будто вижу..." </a:t>
            </a:r>
            <a:endParaRPr lang="ru-RU" sz="1600" b="1" i="1" dirty="0">
              <a:solidFill>
                <a:schemeClr val="bg1"/>
              </a:solidFill>
              <a:latin typeface="Palette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xt.feb-web.ru/feb/lermont/pictures/PLM-09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871537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7.Лермонтов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был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боле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зненным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мальчиком</a:t>
            </a: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4355976" y="2087463"/>
            <a:ext cx="4788024" cy="4770537"/>
          </a:xfrm>
          <a:prstGeom prst="rect">
            <a:avLst/>
          </a:prstGeom>
          <a:solidFill>
            <a:srgbClr val="1F497D">
              <a:alpha val="58823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Palette" pitchFamily="82" charset="0"/>
              </a:rPr>
              <a:t>Лермонтов </a:t>
            </a:r>
            <a:r>
              <a:rPr lang="ru-RU" sz="1600" b="1" dirty="0">
                <a:solidFill>
                  <a:schemeClr val="bg1"/>
                </a:solidFill>
                <a:latin typeface="Palette" pitchFamily="82" charset="0"/>
              </a:rPr>
              <a:t>был довольно болезненным мальчиком и бабушка трижды возила его на Кавказ к Горячим водам. Маленький Лермонтов с нетерпением ждал этой поездки. Ожидания не обманули будущего поэта. На Горячих водах он наблюдал нравы кавказских жителей, их мужество и ловкость. В окрестностях Горячих вод Лермонтов присутствовал на празднике горцев, где слушал песни народного певца, смотрел на скачки, состязания в стрельбе. Здесь он впервые испытал чувство любви. Позднее, в 1830г., он запишет об этом в дневнике: "Кто мне поверит, что я знал уже любовь, имея десять лет от роду? Мы были большим семейством на водах Кавказских: бабушка, тетушка, кузины. К моим кузинам приходила одна дама с дочерью, девочкой лет девяти. Я ее видел там. Я не помню, хороша она была или нет. Но ее образ и теперь еще хранится в голове моей".</a:t>
            </a:r>
          </a:p>
        </p:txBody>
      </p:sp>
      <p:pic>
        <p:nvPicPr>
          <p:cNvPr id="9221" name="Picture 4" descr="http://www.photoline.ru/critic/picpart/1170/1170586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1907"/>
            <a:ext cx="3390900" cy="49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1857364"/>
            <a:ext cx="777862" cy="2000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14884"/>
            <a:ext cx="9144000" cy="21431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Рисунки М.Ю.Лермонтова, посвящённые Кавказу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F:\Лермонтов\картина лерм о кавказ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43306" cy="46434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79" name="Picture 3" descr="F:\Лермонтов\крестовая г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4214810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825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5572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Рисунок Лермонтова М.Ю.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29264"/>
            <a:ext cx="9144000" cy="14287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Он рисовал и писал картины маслом, легко решал сложные математические задачи. Был великолепно образован, начитан, слыл сильным шахматистом, владел несколькими иностранными языками.</a:t>
            </a:r>
            <a:endParaRPr lang="ru-RU" sz="2400" dirty="0"/>
          </a:p>
        </p:txBody>
      </p:sp>
      <p:pic>
        <p:nvPicPr>
          <p:cNvPr id="5122" name="Picture 2" descr="F:\Лермонтов\конь. рис. лерм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929354" cy="4643446"/>
          </a:xfrm>
          <a:prstGeom prst="rect">
            <a:avLst/>
          </a:prstGeom>
          <a:noFill/>
        </p:spPr>
      </p:pic>
      <p:pic>
        <p:nvPicPr>
          <p:cNvPr id="6" name="Picture 2" descr="F:\Лермонтов\конь. рис. лерм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lexeynikishin.ru/ZAMETKI/2005.08.29-abstract/BIG_IMG_5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5220073" y="1916832"/>
            <a:ext cx="3923928" cy="4647426"/>
          </a:xfrm>
          <a:prstGeom prst="rect">
            <a:avLst/>
          </a:prstGeom>
          <a:solidFill>
            <a:srgbClr val="00206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400" b="1" dirty="0" smtClean="0">
                <a:solidFill>
                  <a:schemeClr val="bg1"/>
                </a:solidFill>
                <a:latin typeface="Palette" pitchFamily="82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Palette" pitchFamily="82" charset="0"/>
              </a:rPr>
              <a:t>1827 году бабушка повезла Мишу в Москву - она решила поместить его в Университетский благородный пансион, но прежде нанять ему учителей на год, чтобы он смог поступить сразу в четвертый класс. Почти каждую неделю бабушка устраивала детский бал. Вместе с семьей Мещериновых (соседи и дальние родственники) Лермонтов побывал в Большом театре на комической опере "Князь-невидимка". После этого затеяли у Мещериновых делать дома кукольный театр - театр марионеток. Столяру был заказан корпус театра - ящик, открытый сверху и спереди. Дети усердно обклеили его золотой бумагой. А когда принялись за кукол - тут пригодился Мишин талант. Он лепил из воска головы, руки, ноги, а все остальное делалось из всякой мишуры, бумаги, бусин, палочек, тряпок. Лермонтов же придумал несколько небольших пьес, взяв за основу "Детскую хрестоматию" </a:t>
            </a:r>
            <a:r>
              <a:rPr lang="ru-RU" sz="1400" b="1" dirty="0" err="1">
                <a:solidFill>
                  <a:schemeClr val="bg1"/>
                </a:solidFill>
                <a:latin typeface="Palette" pitchFamily="82" charset="0"/>
              </a:rPr>
              <a:t>Арно</a:t>
            </a:r>
            <a:r>
              <a:rPr lang="ru-RU" sz="1400" b="1" dirty="0">
                <a:solidFill>
                  <a:schemeClr val="bg1"/>
                </a:solidFill>
                <a:latin typeface="Palette" pitchFamily="8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Palette" pitchFamily="82" charset="0"/>
              </a:rPr>
              <a:t>Беркена</a:t>
            </a:r>
            <a:r>
              <a:rPr lang="ru-RU" sz="1600" b="1" dirty="0">
                <a:solidFill>
                  <a:schemeClr val="bg1"/>
                </a:solidFill>
                <a:latin typeface="Palette" pitchFamily="8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-1"/>
            <a:ext cx="828092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8. Университетский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благородный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пансион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exandra Zeferino Three" pitchFamily="66" charset="0"/>
            </a:endParaRPr>
          </a:p>
        </p:txBody>
      </p:sp>
      <p:pic>
        <p:nvPicPr>
          <p:cNvPr id="10245" name="Picture 4" descr="http://koreiz.ru/e201/thumbs/crop_dragon's-t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714625" cy="3212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8" descr="http://images.google.ru/url?q=http://uaixblog.com/uploads/posts/thumbs/1169669190_1169508766_2.jpg&amp;usg=AFQjCNGsXDzutcS1DA6akVJZrYNM8c-FQ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763838" cy="2071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hist.msu.ru/Science/HisUni/Images/P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628800"/>
            <a:ext cx="3630550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95536" y="620688"/>
            <a:ext cx="8245424" cy="56388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              Изучение биографии поэта;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              Обучение работе с учебником;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              Основные периоды творчества;</a:t>
            </a: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36725" y="346075"/>
            <a:ext cx="557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C66FF"/>
                </a:solidFill>
                <a:latin typeface="Georgia" pitchFamily="18" charset="0"/>
              </a:rPr>
              <a:t>Цели урока: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75656" y="3032956"/>
            <a:ext cx="58326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2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чем   сходство   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  </a:t>
            </a:r>
            <a:r>
              <a:rPr kumimoji="0" lang="ru-RU" sz="2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различие 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  судьбе  и  </a:t>
            </a:r>
            <a:r>
              <a:rPr kumimoji="0" lang="ru-RU" sz="16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творчестве</a:t>
            </a:r>
            <a:r>
              <a:rPr kumimoji="0" lang="ru-RU" sz="2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двух  великих  поэтов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;</a:t>
            </a: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асширение и углубление   знаний   учащихся   о   жизни и</a:t>
            </a: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творчестве  поэтов;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ru-RU" sz="2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овершенствование  навыков  рассказа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kumimoji="0" lang="ru-RU" sz="2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«о поэте и о себе»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Valeriya-S_CHego_Nachinaetsya_Rodina(bestmp3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08304" y="620688"/>
            <a:ext cx="12525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758956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506" grpId="0" animBg="1"/>
      <p:bldP spid="2150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292.imageshack.us/img292/3756/untitled1w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1000125"/>
            <a:ext cx="8247831" cy="48936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Осенью  1828  Лермонтов  поступил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в  четвертый  класс  благородного  пансиона   и  началась уже  отроческая  жизнь.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908720"/>
          <a:ext cx="6552728" cy="4693528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4693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67200" algn="l"/>
                        </a:tabLs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Ничто не может с большей наглядностью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267200" algn="l"/>
                        </a:tabLst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свидетельствовать о</a:t>
                      </a:r>
                      <a:r>
                        <a:rPr lang="ru-RU" sz="3200" b="1" i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перемене</a:t>
                      </a: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произошедшей   в умах с 1825 года, чем сравнение Пушкина с  Лермонтовым</a:t>
                      </a: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267200" algn="l"/>
                        </a:tabLst>
                      </a:pPr>
                      <a:endParaRPr lang="ru-RU" sz="32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267200" algn="l"/>
                        </a:tabLst>
                      </a:pPr>
                      <a:endParaRPr lang="ru-RU" sz="32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267200" algn="l"/>
                        </a:tabLst>
                      </a:pPr>
                      <a:r>
                        <a:rPr lang="ru-RU" sz="3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F:\Лермонтов\lermontov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1698430" cy="2296467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452320" y="5877272"/>
            <a:ext cx="12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Герцен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92696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ru-RU" sz="2400" b="1" dirty="0" smtClean="0">
                <a:solidFill>
                  <a:srgbClr val="FF0000"/>
                </a:solidFill>
              </a:rPr>
              <a:t>Нет двух поэтов столь существенно различных, -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писал В. Г. Белинский, - как Пушкин и Лермонтов.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Пушкин – поэт внутреннего чувства души; Лермонтов – поэт беспощадной </a:t>
            </a:r>
            <a:r>
              <a:rPr lang="ru-RU" sz="2400" b="1" dirty="0" err="1" smtClean="0">
                <a:solidFill>
                  <a:srgbClr val="FF0000"/>
                </a:solidFill>
              </a:rPr>
              <a:t>мсли</a:t>
            </a:r>
            <a:r>
              <a:rPr lang="ru-RU" sz="2400" b="1" dirty="0" smtClean="0">
                <a:solidFill>
                  <a:srgbClr val="FF0000"/>
                </a:solidFill>
              </a:rPr>
              <a:t>, истины. Пафос Пушкина заключается в сфере самого искусства как искусства; пафос поэзии Лермонтова заключается в нравственных вопросах о судьбе и </a:t>
            </a:r>
            <a:r>
              <a:rPr lang="ru-RU" sz="2400" b="1" dirty="0" err="1" smtClean="0">
                <a:solidFill>
                  <a:srgbClr val="FF0000"/>
                </a:solidFill>
              </a:rPr>
              <a:t>праывах</a:t>
            </a:r>
            <a:r>
              <a:rPr lang="ru-RU" sz="2400" b="1" dirty="0" smtClean="0">
                <a:solidFill>
                  <a:srgbClr val="FF0000"/>
                </a:solidFill>
              </a:rPr>
              <a:t> человеческой личности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5949280"/>
            <a:ext cx="269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</a:t>
            </a:r>
            <a:r>
              <a:rPr lang="ru-RU" b="1" dirty="0" smtClean="0"/>
              <a:t>В. Г. Белинский</a:t>
            </a:r>
            <a:endParaRPr lang="ru-RU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ёшик\Мои документы\Мои рисунки\к презентации лермонтову\sh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0"/>
            <a:ext cx="724998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Вступление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936" y="1340768"/>
            <a:ext cx="4786313" cy="4893647"/>
          </a:xfrm>
          <a:prstGeom prst="rect">
            <a:avLst/>
          </a:prstGeom>
          <a:solidFill>
            <a:srgbClr val="002060">
              <a:alpha val="61176"/>
            </a:srgb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Palette" pitchFamily="82" charset="0"/>
              </a:rPr>
              <a:t>Лермонтов был небольшого роста. Но очень сильным и ловким. Среди темных волос надо лбом выделялась белокурая прядь. Взгляд его больших темных глаз приводил в смущение того, на кого он долго смотрел.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Palette" pitchFamily="82" charset="0"/>
              </a:rPr>
              <a:t>Каждый раз вспоминая великого бессмертного поэта Михаила Юрьевича Лермонтова  сразу окутываешься романтикой и насыщаешься добрыми  и ласковыми чувствами, грёзами. Лермонтов прекрасен, как талантливый Писатель и Художник. Каждый его звук, каждый мазок на холсте это море  приходящего вдохновения и красоты</a:t>
            </a:r>
            <a:r>
              <a:rPr lang="ru-RU" sz="2400" b="1" dirty="0">
                <a:solidFill>
                  <a:schemeClr val="bg2"/>
                </a:solidFill>
                <a:latin typeface="Palette" pitchFamily="82" charset="0"/>
              </a:rPr>
              <a:t>.  </a:t>
            </a:r>
          </a:p>
        </p:txBody>
      </p:sp>
      <p:pic>
        <p:nvPicPr>
          <p:cNvPr id="3079" name="Picture 6" descr="http://www.museum.ru/imgB.asp?11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74758"/>
            <a:ext cx="2992437" cy="257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www.belygorod.ru/img2/1000_rushud/Used3/0Lermontov_TeflisG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313" y="214313"/>
            <a:ext cx="757237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2. Пролог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…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4572000" y="548680"/>
            <a:ext cx="4353694" cy="4708981"/>
          </a:xfrm>
          <a:prstGeom prst="rect">
            <a:avLst/>
          </a:prstGeom>
          <a:solidFill>
            <a:srgbClr val="00206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000" dirty="0" smtClean="0">
                <a:solidFill>
                  <a:schemeClr val="bg1"/>
                </a:solidFill>
                <a:latin typeface="Palette" pitchFamily="82" charset="0"/>
              </a:rPr>
              <a:t>Шел </a:t>
            </a:r>
            <a:r>
              <a:rPr lang="ru-RU" sz="2000" dirty="0">
                <a:solidFill>
                  <a:schemeClr val="bg1"/>
                </a:solidFill>
                <a:latin typeface="Palette" pitchFamily="82" charset="0"/>
              </a:rPr>
              <a:t>1814 год, Русские войска возвращались из-за границы и вступали в опаленную пожаром Москву. Она, ликуя, встречала победителей. В маленьком домике у Красных Ворот, а в ночь на 3 октября 1814 года, в семье отставного капитана Юрия Лермонтова родился сын Михаил. </a:t>
            </a:r>
          </a:p>
          <a:p>
            <a:pPr algn="just" eaLnBrk="1" hangingPunct="1"/>
            <a:r>
              <a:rPr lang="ru-RU" sz="2000" dirty="0">
                <a:solidFill>
                  <a:schemeClr val="bg1"/>
                </a:solidFill>
                <a:latin typeface="Palette" pitchFamily="82" charset="0"/>
              </a:rPr>
              <a:t>             Невеселым было детство этого мальчика. Его мать, Марья Михайловна, урожденная Арсеньева, принадлежала к богатой и знатной семье. Отец Лермонтова был небогат и незнатен. Брак был, по тогдашним понятиям, неравным. Бабушка Лермонтова по материнской линии Елизавета Арсеньева нежно полюбила внука, но терпеть не могла отца его. На этой почве начались семейные распри</a:t>
            </a:r>
            <a:r>
              <a:rPr lang="ru-RU" dirty="0">
                <a:solidFill>
                  <a:schemeClr val="bg1"/>
                </a:solidFill>
                <a:latin typeface="Palette" pitchFamily="82" charset="0"/>
              </a:rPr>
              <a:t>. </a:t>
            </a:r>
            <a:r>
              <a:rPr lang="ru-RU" b="1" dirty="0">
                <a:solidFill>
                  <a:schemeClr val="bg1"/>
                </a:solidFill>
                <a:latin typeface="Palette" pitchFamily="82" charset="0"/>
              </a:rPr>
              <a:t>.  </a:t>
            </a:r>
          </a:p>
        </p:txBody>
      </p:sp>
      <p:pic>
        <p:nvPicPr>
          <p:cNvPr id="15368" name="Picture 8" descr="http://sch1262.ru/lermontov/images/5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5170"/>
            <a:ext cx="3286148" cy="25702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3" name="Picture 16" descr="http://www.geocaching.ru/photos/areas/thumbnails/3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962720"/>
            <a:ext cx="2928937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image013.mylivepage.com/chunk13/890736/534/Уральская%20приро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" y="0"/>
            <a:ext cx="735806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hree" pitchFamily="66" charset="0"/>
              </a:rPr>
              <a:t>3.Детство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exandra Zeferino Three" pitchFamily="66" charset="0"/>
            </a:endParaRPr>
          </a:p>
        </p:txBody>
      </p:sp>
      <p:pic>
        <p:nvPicPr>
          <p:cNvPr id="16386" name="Picture 2" descr="http://next.feb-web.ru/feb/lermont/pictures/PLM-07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04" y="1433511"/>
            <a:ext cx="2981325" cy="3990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002499" y="7775"/>
            <a:ext cx="5072062" cy="5632311"/>
          </a:xfrm>
          <a:prstGeom prst="rect">
            <a:avLst/>
          </a:prstGeom>
          <a:solidFill>
            <a:srgbClr val="00206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dirty="0">
                <a:solidFill>
                  <a:schemeClr val="bg1"/>
                </a:solidFill>
                <a:latin typeface="Palette" pitchFamily="82" charset="0"/>
              </a:rPr>
              <a:t>Лермонтову не исполнилось и года, когда его перевезли из Москвы в Тарханы - в имение его бабушки. Здесь и прошло детство будущего поэта. Тарханы обогатили Лермонтова впечатлениями, которые оказались важными для воспитания его характера и для его мировоззрения. Здесь он познал неброскую красоту среднерусской природы, приобщился к поэзии деревенского быта. Услышал и полюбил народные песни и предания о волжских разбойниках, а также о Стеньке Разине и Пугачеве. </a:t>
            </a:r>
            <a:r>
              <a:rPr lang="ru-RU" sz="2400" b="1" dirty="0">
                <a:solidFill>
                  <a:schemeClr val="bg1"/>
                </a:solidFill>
                <a:latin typeface="Palette" pitchFamily="82" charset="0"/>
              </a:rPr>
              <a:t> </a:t>
            </a:r>
          </a:p>
        </p:txBody>
      </p:sp>
      <p:pic>
        <p:nvPicPr>
          <p:cNvPr id="5126" name="Picture 8" descr="http://www.picture.art-catalog.ru/pic_resize.php?size=500&amp;id_picture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61248"/>
            <a:ext cx="4848225" cy="1497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643563" y="0"/>
            <a:ext cx="3500437" cy="47863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Герб рода Лермонтовых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4786313"/>
            <a:ext cx="9144000" cy="20716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Русская ветвь рода Лермонтовых ведёт  своё начало от Георга </a:t>
            </a:r>
            <a:r>
              <a:rPr lang="ru-RU" sz="2400" dirty="0" err="1" smtClean="0"/>
              <a:t>Лермонта</a:t>
            </a:r>
            <a:r>
              <a:rPr lang="ru-RU" sz="2400" dirty="0" smtClean="0"/>
              <a:t>, выходца из Шотландии, взятого в плен при осаде крепости Белой и в 1613г. уже числившегося на «Государевой службе», владевшего  поместьями в Галичском уезде (нынче Костромской губернии). </a:t>
            </a:r>
            <a:endParaRPr lang="ru-RU" sz="2400" dirty="0"/>
          </a:p>
        </p:txBody>
      </p:sp>
      <p:pic>
        <p:nvPicPr>
          <p:cNvPr id="1026" name="Picture 2" descr="F:\Лермонтов\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4786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75" y="0"/>
            <a:ext cx="5572125" cy="12144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Отец Лермонтова-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500438" y="1143000"/>
            <a:ext cx="5643562" cy="5715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Юрий Петрович, был пехотный капитан в отставке. По словам близко знавших его людей, это был замечательный красавец, с доброй и отзывчивой душой, но крайне легкомысленный и несдержанный. Поместье его находилось по соседству с имением, принадлежавшим Елизавете Алексеевне Арсеньевой, урождённой Столыпиной.</a:t>
            </a:r>
            <a:endParaRPr lang="ru-RU" sz="2800" dirty="0"/>
          </a:p>
        </p:txBody>
      </p:sp>
      <p:pic>
        <p:nvPicPr>
          <p:cNvPr id="2050" name="Picture 2" descr="F:\Лермонтов\lermontov_u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868" cy="5857892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421</TotalTime>
  <Words>1482</Words>
  <Application>Microsoft Office PowerPoint</Application>
  <PresentationFormat>Экран (4:3)</PresentationFormat>
  <Paragraphs>62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Оформление по умолчанию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Герб рода Лермонтовых   </vt:lpstr>
      <vt:lpstr>Отец Лермонтова-</vt:lpstr>
      <vt:lpstr>Мария Михайловна</vt:lpstr>
      <vt:lpstr>Бабушка Лермонтова-</vt:lpstr>
      <vt:lpstr>Арсеньева переехала вместе с внуком в имение «Тарханы», Пензенской губернии. Это село раньше называлось Никольским,  его жители занимались не только земледелием ,но и продажей шкурок домашних животных. Таких скупщиков называли  «ТАРХАНАМИ» . Здесь и прошло детство поэта. </vt:lpstr>
      <vt:lpstr>Слайд 13</vt:lpstr>
      <vt:lpstr>Слайд 14</vt:lpstr>
      <vt:lpstr>Слайд 15</vt:lpstr>
      <vt:lpstr>Слайд 16</vt:lpstr>
      <vt:lpstr>Слайд 17</vt:lpstr>
      <vt:lpstr>Рисунок Лермонтова М.Ю.</vt:lpstr>
      <vt:lpstr>Слайд 19</vt:lpstr>
      <vt:lpstr>Слайд 20</vt:lpstr>
    </vt:vector>
  </TitlesOfParts>
  <Company>Z.A.K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школа</cp:lastModifiedBy>
  <cp:revision>76</cp:revision>
  <dcterms:created xsi:type="dcterms:W3CDTF">2007-12-25T15:28:38Z</dcterms:created>
  <dcterms:modified xsi:type="dcterms:W3CDTF">2013-04-11T09:43:19Z</dcterms:modified>
</cp:coreProperties>
</file>